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62" r:id="rId2"/>
    <p:sldId id="256" r:id="rId3"/>
    <p:sldId id="266" r:id="rId4"/>
    <p:sldId id="268" r:id="rId5"/>
    <p:sldId id="269" r:id="rId6"/>
    <p:sldId id="271" r:id="rId7"/>
    <p:sldId id="270" r:id="rId8"/>
    <p:sldId id="261" r:id="rId9"/>
    <p:sldId id="272" r:id="rId10"/>
    <p:sldId id="273" r:id="rId11"/>
    <p:sldId id="274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5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20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623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66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4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48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72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96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72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65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A2070E-602E-4784-92BD-741E136C73E2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DEDA208-A37A-4A36-8434-21D8587F67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70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B5CFA-D330-497A-A371-19E840D0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521" y="1097280"/>
            <a:ext cx="5590718" cy="466344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Αγαπημένα μας παιδιά και αγαπητοί γονείς,</a:t>
            </a:r>
          </a:p>
          <a:p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Χριστός Ανέστη !</a:t>
            </a:r>
          </a:p>
          <a:p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Εύχομαστε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να είστε όλοι καλά !</a:t>
            </a:r>
          </a:p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σήμερα θα κάνουμε μια μικρή δοκιμή να προχωρήσουμε λίγο πάρα </a:t>
            </a:r>
            <a:r>
              <a:rPr lang="el-GR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κάτω , δηλαδή 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έχουμε νέα </a:t>
            </a:r>
            <a:r>
              <a:rPr lang="el-GR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ύλη στα 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Μαθηματικά. </a:t>
            </a:r>
          </a:p>
          <a:p>
            <a:endParaRPr lang="el-GR" dirty="0"/>
          </a:p>
        </p:txBody>
      </p:sp>
      <p:pic>
        <p:nvPicPr>
          <p:cNvPr id="5" name="Picture 4" descr="children-free-clip-art-with-child-playing-dayasriod-top-2 ...">
            <a:extLst>
              <a:ext uri="{FF2B5EF4-FFF2-40B4-BE49-F238E27FC236}">
                <a16:creationId xmlns:a16="http://schemas.microsoft.com/office/drawing/2014/main" id="{F17F1A24-7FD7-41E8-99B4-EB8129DE59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1249251"/>
            <a:ext cx="4855335" cy="4224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1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FCE7-DE51-401D-8658-9C78E774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 </a:t>
            </a:r>
            <a:br>
              <a:rPr lang="el-GR" dirty="0"/>
            </a:br>
            <a:r>
              <a:rPr lang="el-GR" sz="4900" b="1" u="sng" dirty="0">
                <a:solidFill>
                  <a:srgbClr val="FF0000"/>
                </a:solidFill>
              </a:rPr>
              <a:t>Στρογγυλοποίηση στην πλησιέστερη εκατοντάδα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B7D8-F800-4EC7-8B2C-32ACD41F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118360"/>
            <a:ext cx="9872871" cy="4038600"/>
          </a:xfrm>
        </p:spPr>
        <p:txBody>
          <a:bodyPr/>
          <a:lstStyle/>
          <a:p>
            <a:endParaRPr lang="el-GR" dirty="0"/>
          </a:p>
          <a:p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Γίνεται ακριβώς με τον ίδιο τρόπο όπως και τη δεκάδα</a:t>
            </a:r>
            <a:endParaRPr lang="el-G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 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έως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99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στρογγυλοποιείται 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lang="el-GR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επόμενη εκατοντάδα </a:t>
            </a:r>
            <a:endParaRPr lang="el-GR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π.χ.   το 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γίνεται    100 </a:t>
            </a:r>
            <a:endParaRPr lang="el-G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το 4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γίνεται    500</a:t>
            </a:r>
            <a:endParaRPr lang="el-G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l-GR" sz="3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το  25</a:t>
            </a:r>
            <a:r>
              <a:rPr lang="el-GR" altLang="el-GR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98</a:t>
            </a:r>
            <a:r>
              <a:rPr lang="el-GR" altLang="el-GR" sz="3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2600</a:t>
            </a:r>
            <a:endParaRPr lang="el-G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309A93-DC86-4BFB-837E-41E9EA7E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C163B4-81A6-43C5-AE0F-85FEAE5ED795}"/>
              </a:ext>
            </a:extLst>
          </p:cNvPr>
          <p:cNvSpPr/>
          <p:nvPr/>
        </p:nvSpPr>
        <p:spPr>
          <a:xfrm>
            <a:off x="4322069" y="5596550"/>
            <a:ext cx="466725" cy="26670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l-GR" dirty="0"/>
              <a:t> </a:t>
            </a:r>
          </a:p>
        </p:txBody>
      </p:sp>
      <p:pic>
        <p:nvPicPr>
          <p:cNvPr id="10" name="Picture 9" descr="Transparent Crocus PNG Clipart Picture | Gallery Yopriceville ...">
            <a:extLst>
              <a:ext uri="{FF2B5EF4-FFF2-40B4-BE49-F238E27FC236}">
                <a16:creationId xmlns:a16="http://schemas.microsoft.com/office/drawing/2014/main" id="{A5ACE120-4A8E-4340-B42D-A773B63138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1" y="3953814"/>
            <a:ext cx="1439809" cy="223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71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7F0BE-0B2C-49CD-8311-FADB23B0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24248"/>
            <a:ext cx="9872871" cy="5666704"/>
          </a:xfrm>
        </p:spPr>
        <p:txBody>
          <a:bodyPr>
            <a:normAutofit lnSpcReduction="10000"/>
          </a:bodyPr>
          <a:lstStyle/>
          <a:p>
            <a:r>
              <a:rPr lang="el-G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Ενώ </a:t>
            </a:r>
            <a:r>
              <a:rPr lang="el-GR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l-G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έως</a:t>
            </a:r>
            <a:r>
              <a:rPr lang="el-G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49 </a:t>
            </a:r>
            <a:r>
              <a:rPr lang="el-G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στρογγυλοποιείται στην προηγούμενη εκατοντάδα</a:t>
            </a:r>
          </a:p>
          <a:p>
            <a:pPr marL="45720" indent="0">
              <a:buNone/>
            </a:pPr>
            <a:r>
              <a:rPr lang="el-GR" alt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π.χ.  </a:t>
            </a:r>
          </a:p>
          <a:p>
            <a:pPr marL="45720" indent="0">
              <a:buNone/>
            </a:pPr>
            <a:r>
              <a:rPr lang="el-GR" alt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2</a:t>
            </a:r>
            <a:r>
              <a:rPr lang="el-GR" altLang="el-GR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35</a:t>
            </a:r>
            <a:r>
              <a:rPr lang="el-GR" alt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200</a:t>
            </a:r>
            <a:endParaRPr lang="el-GR" altLang="el-GR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el-GR" alt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14</a:t>
            </a:r>
            <a:r>
              <a:rPr lang="el-GR" altLang="el-GR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  </a:t>
            </a:r>
            <a:r>
              <a:rPr lang="el-GR" alt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1400</a:t>
            </a:r>
          </a:p>
          <a:p>
            <a:pPr marL="45720" indent="0">
              <a:buNone/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21</a:t>
            </a:r>
            <a:r>
              <a:rPr lang="el-G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2100</a:t>
            </a:r>
          </a:p>
          <a:p>
            <a:r>
              <a:rPr lang="el-G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Θυμάμαι:</a:t>
            </a:r>
          </a:p>
          <a:p>
            <a:pPr marL="45720" indent="0">
              <a:buNone/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100, 200, 300, 400, 500, 600, 700, 800, 900, 1000, 1100,1200 ….</a:t>
            </a:r>
            <a:endParaRPr 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5EE5FC9-5F93-4AC5-A771-E9DA43D69064}"/>
              </a:ext>
            </a:extLst>
          </p:cNvPr>
          <p:cNvSpPr/>
          <p:nvPr/>
        </p:nvSpPr>
        <p:spPr>
          <a:xfrm>
            <a:off x="2228215" y="7652385"/>
            <a:ext cx="46672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1BD364-D3AB-4024-A4C8-7B9AACBF4B5F}"/>
              </a:ext>
            </a:extLst>
          </p:cNvPr>
          <p:cNvSpPr/>
          <p:nvPr/>
        </p:nvSpPr>
        <p:spPr>
          <a:xfrm>
            <a:off x="2152015" y="8119110"/>
            <a:ext cx="485775" cy="26670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2DCEF3-FF62-4E7D-9CC7-9A03FD481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26BFE9-3C34-42E2-B764-DE82FBE918C1}"/>
              </a:ext>
            </a:extLst>
          </p:cNvPr>
          <p:cNvSpPr/>
          <p:nvPr/>
        </p:nvSpPr>
        <p:spPr>
          <a:xfrm>
            <a:off x="3698985" y="2837700"/>
            <a:ext cx="46672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FF78B52-801C-487F-908C-8C0CCF87DFD5}"/>
              </a:ext>
            </a:extLst>
          </p:cNvPr>
          <p:cNvSpPr/>
          <p:nvPr/>
        </p:nvSpPr>
        <p:spPr>
          <a:xfrm>
            <a:off x="3793427" y="3452288"/>
            <a:ext cx="46672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153C55C-8D8F-4C6A-B31A-7F46ABF7ECDD}"/>
              </a:ext>
            </a:extLst>
          </p:cNvPr>
          <p:cNvSpPr/>
          <p:nvPr/>
        </p:nvSpPr>
        <p:spPr>
          <a:xfrm flipV="1">
            <a:off x="3793427" y="4166355"/>
            <a:ext cx="466725" cy="266699"/>
          </a:xfrm>
          <a:prstGeom prst="rightArrow">
            <a:avLst>
              <a:gd name="adj1" fmla="val 50000"/>
              <a:gd name="adj2" fmla="val 43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85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29BDB-DADE-4926-B702-B8DA084DB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339" y="1094704"/>
            <a:ext cx="10599312" cy="4757456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Εργασίες βιβλίου Μαθηματικών σελ.45, 46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9" descr="Disney Mickey Mouse Giant Wall Decal | Mickey mouse wall decals ...">
            <a:extLst>
              <a:ext uri="{FF2B5EF4-FFF2-40B4-BE49-F238E27FC236}">
                <a16:creationId xmlns:a16="http://schemas.microsoft.com/office/drawing/2014/main" id="{A744F744-1FA9-41AF-B30B-EACAAD47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76" y="2189408"/>
            <a:ext cx="3799268" cy="40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0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66393-7FC1-4811-99C0-3AFDB380A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975" y="1004552"/>
            <a:ext cx="11165983" cy="4847608"/>
          </a:xfrm>
        </p:spPr>
        <p:txBody>
          <a:bodyPr/>
          <a:lstStyle/>
          <a:p>
            <a:r>
              <a:rPr lang="el-GR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Τώρα και λίγα φυλλάδια για εξάσκηση!!!</a:t>
            </a:r>
          </a:p>
          <a:p>
            <a:endParaRPr lang="el-GR" dirty="0"/>
          </a:p>
        </p:txBody>
      </p:sp>
      <p:pic>
        <p:nvPicPr>
          <p:cNvPr id="5" name="Picture 4" descr="Clipart Panda - Free Clipart Images">
            <a:extLst>
              <a:ext uri="{FF2B5EF4-FFF2-40B4-BE49-F238E27FC236}">
                <a16:creationId xmlns:a16="http://schemas.microsoft.com/office/drawing/2014/main" id="{8D54C69A-5224-4B7B-88FD-0704BBAC04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19" y="2533006"/>
            <a:ext cx="3041095" cy="3017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27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A678-BC38-48C6-8047-82BA65505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31055-2C9A-4C3A-9BED-FC3F9D8D0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Στρογγυλοποίηση Αριθμών - Θεωρία &amp; Ασκήσεις | taexeiola.gr">
            <a:extLst>
              <a:ext uri="{FF2B5EF4-FFF2-40B4-BE49-F238E27FC236}">
                <a16:creationId xmlns:a16="http://schemas.microsoft.com/office/drawing/2014/main" id="{950452DA-8029-4EE2-B72E-BE46F920E8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36098"/>
            <a:ext cx="11282289" cy="6035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9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CFF7-756C-400E-B9A2-07682D97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6368"/>
            <a:ext cx="7729728" cy="1860009"/>
          </a:xfrm>
        </p:spPr>
        <p:txBody>
          <a:bodyPr>
            <a:normAutofit fontScale="90000"/>
          </a:bodyPr>
          <a:lstStyle/>
          <a:p>
            <a:b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Πότε χρησιμοποιούμε τη στρογγυλοποίηση στη </a:t>
            </a: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ζωή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μας; </a:t>
            </a:r>
            <a:b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/>
            </a:b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208-D4E4-4AB7-8E6D-8D4B3C14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86" y="1574739"/>
            <a:ext cx="10908406" cy="489045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Όταν θέλουμε να κάνουμε πράξεις με το μυαλό γρήγορα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28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π.χ. είναι ευκολότερο να πολλαπλασιάσουμε ή να προσθέσουμε το 200 αντί  το 198 ή να κάνουμε μια  άλλη μαθηματική πράξη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28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Μπορούμε να καταλάβουμε ευκολότερα το μέγεθος ενός αριθμού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π.χ. η τιμή ενός αυτοκινήτου είναι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28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€ 7 839            €  8 000 </a:t>
            </a:r>
            <a:r>
              <a:rPr lang="el-GR" altLang="el-GR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περίπου)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10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10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10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10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l-GR" altLang="el-GR" sz="105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51FC1-C58C-47B4-A3D3-3122331CE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8D72CD0-5081-4519-A594-108C3532666C}"/>
              </a:ext>
            </a:extLst>
          </p:cNvPr>
          <p:cNvSpPr/>
          <p:nvPr/>
        </p:nvSpPr>
        <p:spPr>
          <a:xfrm>
            <a:off x="1931098" y="4771624"/>
            <a:ext cx="6000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>
              <a:solidFill>
                <a:srgbClr val="FF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CEEA35-FA0A-49BD-BCEB-2207ABED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368"/>
            <a:ext cx="598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Disney spring clipart 7 » Clipart Station">
            <a:extLst>
              <a:ext uri="{FF2B5EF4-FFF2-40B4-BE49-F238E27FC236}">
                <a16:creationId xmlns:a16="http://schemas.microsoft.com/office/drawing/2014/main" id="{37D38897-2063-48D5-ACEC-A57405BA28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4771625"/>
            <a:ext cx="3138885" cy="144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16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9CD1-2594-4652-81A8-D5061661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 </a:t>
            </a:r>
            <a:br>
              <a:rPr lang="el-GR" sz="5300" dirty="0">
                <a:solidFill>
                  <a:srgbClr val="FF0000"/>
                </a:solidFill>
              </a:rPr>
            </a:br>
            <a:r>
              <a:rPr lang="el-GR" sz="5300" b="1" dirty="0">
                <a:solidFill>
                  <a:srgbClr val="FF0000"/>
                </a:solidFill>
              </a:rPr>
              <a:t>Ας δούμε κάποια παραδείγματα: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8108-C8B6-48BD-98A8-FC00132E1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920" y="2153413"/>
            <a:ext cx="5561763" cy="4466328"/>
          </a:xfrm>
        </p:spPr>
        <p:txBody>
          <a:bodyPr>
            <a:normAutofit/>
          </a:bodyPr>
          <a:lstStyle/>
          <a:p>
            <a:pPr fontAlgn="base"/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Κρατώ €5. Μπορώ να αγοράσω ένα σάντουιτς που στοιχίζει €1,75 ένα χυμό που στοιχίζει  € 0,80 και ένα παγωτό που στοιχίζει €1,80 ; </a:t>
            </a:r>
          </a:p>
          <a:p>
            <a:pPr lvl="0" fontAlgn="base"/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ένα γρήγορο υπολογισμό λογαριάζω πως το σάντουιτς είναι </a:t>
            </a:r>
            <a:r>
              <a:rPr lang="el-GR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περίπου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€2, ο χυμός είναι </a:t>
            </a:r>
            <a:r>
              <a:rPr lang="el-GR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περίπου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€1 και το παγωτό είναι </a:t>
            </a:r>
            <a:r>
              <a:rPr lang="el-GR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περίπου 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€2. Σύνολο </a:t>
            </a:r>
            <a:r>
              <a:rPr lang="el-GR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περίπου 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€5, άρα μπορώ να τα αγοράσω.</a:t>
            </a:r>
          </a:p>
          <a:p>
            <a:endParaRPr lang="el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C091F-2FED-46E8-9569-F0AFD3735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5046" y="2153412"/>
            <a:ext cx="6085033" cy="4466328"/>
          </a:xfrm>
        </p:spPr>
        <p:txBody>
          <a:bodyPr>
            <a:normAutofit/>
          </a:bodyPr>
          <a:lstStyle/>
          <a:p>
            <a:pPr fontAlgn="base"/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  Μια αίθουσα χωρεί 100 άτομα. Μπορούν να μπουν οι πιο κάτω τάξεις;</a:t>
            </a:r>
          </a:p>
          <a:p>
            <a:pPr lvl="0" fontAlgn="base"/>
            <a:r>
              <a:rPr lang="el-GR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Α΄τάξη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49 παιδιά, </a:t>
            </a:r>
            <a:r>
              <a:rPr lang="el-GR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Β΄τάξη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38 παιδιά και </a:t>
            </a:r>
            <a:r>
              <a:rPr lang="el-GR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Γ΄τάξη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45 παιδιά.</a:t>
            </a:r>
          </a:p>
          <a:p>
            <a:pPr lvl="0" fontAlgn="base"/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απάντηση είναι όχι γιατί : η Α΄ τάξη είναι </a:t>
            </a:r>
            <a:r>
              <a:rPr lang="el-GR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περίπου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50, η </a:t>
            </a:r>
            <a:r>
              <a:rPr lang="el-GR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Β΄τάξη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είναι </a:t>
            </a:r>
            <a:r>
              <a:rPr lang="el-GR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περίπου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 και η </a:t>
            </a:r>
            <a:r>
              <a:rPr lang="el-GR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Γ΄τάξη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είναι </a:t>
            </a:r>
            <a:r>
              <a:rPr lang="el-GR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περίπου 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50.</a:t>
            </a:r>
          </a:p>
          <a:p>
            <a:pPr fontAlgn="base"/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Συνολικά έχουμε 50 + 40 + 50 = (50+50)+40 = 100 + 40 = 140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76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A892-C3BD-46C0-8685-7E0AD70B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Υπάρχουν όμως και περιπτώσεις που δεν μπορούμε να στρογγυλοποιήσουμε.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B6168-A2C8-4299-8D92-0733192B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παράδειγμα δεν κάνουμε στρογγυλοποίηση σε τηλεφωνικούς αριθμούς, σε αριθμούς</a:t>
            </a:r>
          </a:p>
          <a:p>
            <a:pPr marL="0" indent="0">
              <a:buNone/>
            </a:pP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ταυτοτήτων, σε αριθμούς πινακίδων οχημάτων, αριθμούς διευθύνσεων, κλπ.</a:t>
            </a:r>
          </a:p>
          <a:p>
            <a:endParaRPr lang="el-GR" dirty="0"/>
          </a:p>
        </p:txBody>
      </p:sp>
      <p:pic>
        <p:nvPicPr>
          <p:cNvPr id="7170" name="Picture 2" descr="ΕΙΔΙΚΟ ΤΕΛΟΣ ΕΩΣ ΚΑΙ 130 ΕΥΡΩ ΣΤΑ ΑΥΤΟΚΙΝΗΤΑ ΜΕ ΞΕΝΕΣ ΠΙΝΑΚΙΔΕΣ ...">
            <a:extLst>
              <a:ext uri="{FF2B5EF4-FFF2-40B4-BE49-F238E27FC236}">
                <a16:creationId xmlns:a16="http://schemas.microsoft.com/office/drawing/2014/main" id="{BA9F7D2B-9AC5-4763-BC23-D061EB4F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59" y="4789264"/>
            <a:ext cx="2613471" cy="13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1804F-993C-4B88-B9C8-623A998D4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49" y="4789264"/>
            <a:ext cx="2083063" cy="1306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1D079-0EA3-47EE-92B3-E061F8D1F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41" y="4581526"/>
            <a:ext cx="1365161" cy="1909426"/>
          </a:xfrm>
          <a:prstGeom prst="rect">
            <a:avLst/>
          </a:prstGeom>
        </p:spPr>
      </p:pic>
      <p:pic>
        <p:nvPicPr>
          <p:cNvPr id="7172" name="Picture 4" descr="Αττική - Διεύθυνση Τροχαίας Αθηνών - Γραφεία Διαβατηρίων και ...">
            <a:extLst>
              <a:ext uri="{FF2B5EF4-FFF2-40B4-BE49-F238E27FC236}">
                <a16:creationId xmlns:a16="http://schemas.microsoft.com/office/drawing/2014/main" id="{D189F656-AD0E-4D26-AD06-14AC2ADC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3" y="4423457"/>
            <a:ext cx="2096800" cy="19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E545-4EAA-47DD-8E21-3C024FDC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Πώς γίνεται η στρογγυλοποίηση στην πλησιέστερη δεκάδα ;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324EF-9319-454E-842A-E8D33CFF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46431"/>
          </a:xfrm>
        </p:spPr>
        <p:txBody>
          <a:bodyPr/>
          <a:lstStyle/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Όσοι αριθμοί έχουν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 θέση των μονάδων 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 αριθμούς 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5, 6, 7, 8, 9 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τότε ο αριθμός στρογγυλοποιείται προς την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επόμενη δεκάδα </a:t>
            </a:r>
            <a:endParaRPr lang="el-GR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δηλ. το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είναι μεταξύ του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του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στρογγυλοποιείται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είναι μεταξύ του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του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 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γίνεται 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078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E333-38B4-4D8D-9803-E08F51BB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46975"/>
            <a:ext cx="9872871" cy="5349025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Όσοι αριθμοί έχουν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 θέση των μονάδων τους 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αριθμούς 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1, 2, 3, 4 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τότε ο αριθμός στρογγυλοποιείται </a:t>
            </a:r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προς τα κάτω </a:t>
            </a:r>
          </a:p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δηλ. το 7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που είναι μεταξύ του 70 και 80 γίνεται 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5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γίνεται </a:t>
            </a:r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κ.λ.π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Θυμάμαι:</a:t>
            </a:r>
          </a:p>
          <a:p>
            <a:pPr lvl="0" fontAlgn="base"/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, 10,  20,  30,  40, 50, 60,  70, 80,  90,  100, 110 …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05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4A43-EC43-434C-9274-21DD9EC3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7882"/>
            <a:ext cx="3931920" cy="1687132"/>
          </a:xfrm>
        </p:spPr>
        <p:txBody>
          <a:bodyPr/>
          <a:lstStyle/>
          <a:p>
            <a:r>
              <a:rPr lang="el-GR" sz="4800" b="1" dirty="0">
                <a:solidFill>
                  <a:srgbClr val="FF0000"/>
                </a:solidFill>
              </a:rPr>
              <a:t>ΣΗΜΑΝΤΙΚΟ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4E5EB-C84E-42DD-B918-49EBB36E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δηλ.</a:t>
            </a:r>
          </a:p>
          <a:p>
            <a:pPr lvl="0" fontAlgn="base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 1</a:t>
            </a:r>
            <a:r>
              <a:rPr lang="el-GR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γίνεται 1</a:t>
            </a:r>
            <a:r>
              <a:rPr lang="el-GR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0" fontAlgn="base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4</a:t>
            </a:r>
            <a:r>
              <a:rPr lang="el-GR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γίνεται 4</a:t>
            </a:r>
            <a:r>
              <a:rPr lang="el-GR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0" fontAlgn="base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13</a:t>
            </a:r>
            <a:r>
              <a:rPr lang="el-GR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γίνεται 13</a:t>
            </a:r>
            <a:r>
              <a:rPr lang="el-GR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fontAlgn="base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67</a:t>
            </a:r>
            <a:r>
              <a:rPr lang="el-GR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γίνεται 67</a:t>
            </a:r>
            <a:r>
              <a:rPr lang="el-GR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0" fontAlgn="base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78</a:t>
            </a:r>
            <a:r>
              <a:rPr lang="el-GR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γίνεται 78</a:t>
            </a:r>
            <a:r>
              <a:rPr lang="el-GR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329DB-61B6-45F6-9270-9818E014D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975" y="1687132"/>
            <a:ext cx="5105184" cy="4732986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Όταν έχουμε αριθμούς με εκατοντάδες και χιλιάδες η στρογγυλοποίηση δεν διαφέρει γιατί εμάς μας ενδιαφέρει η </a:t>
            </a:r>
            <a:r>
              <a:rPr lang="el-GR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στρογγυλοποίηση στην πλησιέστερη δεκάδα</a:t>
            </a:r>
            <a:endParaRPr lang="el-G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5" name="Picture 4" descr="Free Clipart - Clip Art Pictures - Graphics - Illustrations ...">
            <a:extLst>
              <a:ext uri="{FF2B5EF4-FFF2-40B4-BE49-F238E27FC236}">
                <a16:creationId xmlns:a16="http://schemas.microsoft.com/office/drawing/2014/main" id="{1B69167A-C756-4443-A2DA-E302509A53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95" y="4948432"/>
            <a:ext cx="2919211" cy="162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69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5163-6B1F-4B7A-9BEC-F766AF66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Εργασία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AFA8-6B29-4E19-9825-CA8AC60D4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Σελ. 43 του βιβλίου Μαθηματικών σας</a:t>
            </a:r>
          </a:p>
          <a:p>
            <a:endParaRPr lang="el-GR" dirty="0"/>
          </a:p>
        </p:txBody>
      </p:sp>
      <p:pic>
        <p:nvPicPr>
          <p:cNvPr id="4" name="Picture 3" descr="Wise clipart 6 » Clipart Station">
            <a:extLst>
              <a:ext uri="{FF2B5EF4-FFF2-40B4-BE49-F238E27FC236}">
                <a16:creationId xmlns:a16="http://schemas.microsoft.com/office/drawing/2014/main" id="{BBBF444D-2932-4EAE-ACFB-798D678B57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62" y="2768958"/>
            <a:ext cx="2588653" cy="3479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28122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160</TotalTime>
  <Words>607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Basis</vt:lpstr>
      <vt:lpstr>PowerPoint Presentation</vt:lpstr>
      <vt:lpstr>PowerPoint Presentation</vt:lpstr>
      <vt:lpstr>  Πότε χρησιμοποιούμε τη στρογγυλοποίηση στη ζωή μας;    </vt:lpstr>
      <vt:lpstr>  Ας δούμε κάποια παραδείγματα: </vt:lpstr>
      <vt:lpstr>  Υπάρχουν όμως και περιπτώσεις που δεν μπορούμε να στρογγυλοποιήσουμε. </vt:lpstr>
      <vt:lpstr>Πώς γίνεται η στρογγυλοποίηση στην πλησιέστερη δεκάδα ; </vt:lpstr>
      <vt:lpstr>PowerPoint Presentation</vt:lpstr>
      <vt:lpstr>ΣΗΜΑΝΤΙΚΟ </vt:lpstr>
      <vt:lpstr>Εργασία </vt:lpstr>
      <vt:lpstr>  Στρογγυλοποίηση στην πλησιέστερη εκατοντάδα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</cp:lastModifiedBy>
  <cp:revision>29</cp:revision>
  <dcterms:created xsi:type="dcterms:W3CDTF">2020-04-27T19:56:12Z</dcterms:created>
  <dcterms:modified xsi:type="dcterms:W3CDTF">2020-04-28T09:15:13Z</dcterms:modified>
</cp:coreProperties>
</file>